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5"/>
  </p:notesMasterIdLst>
  <p:sldIdLst>
    <p:sldId id="256" r:id="rId3"/>
    <p:sldId id="257" r:id="rId4"/>
  </p:sldIdLst>
  <p:sldSz cx="7772400" cy="100584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entury Gothic" panose="020B050202020202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8"/>
    <p:restoredTop sz="94694"/>
  </p:normalViewPr>
  <p:slideViewPr>
    <p:cSldViewPr snapToGrid="0">
      <p:cViewPr varScale="1">
        <p:scale>
          <a:sx n="82" d="100"/>
          <a:sy n="82" d="100"/>
        </p:scale>
        <p:origin x="3440" y="19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kimberlyhall/Documents/chase%20survata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kimberlyhall/Documents/chase%20survata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kimberlyhall/Documents/chase%20survata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103187638758746E-2"/>
          <c:y val="0.14619740634643738"/>
          <c:w val="0.95779362472248253"/>
          <c:h val="0.555620099265470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Sheet1!$A$17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accent2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Sheet1!$B$16:$F$16</c:f>
              <c:strCache>
                <c:ptCount val="5"/>
                <c:pt idx="0">
                  <c:v>Overall Campaign</c:v>
                </c:pt>
                <c:pt idx="1">
                  <c:v>Men</c:v>
                </c:pt>
                <c:pt idx="2">
                  <c:v>HHI $50K+</c:v>
                </c:pt>
                <c:pt idx="3">
                  <c:v>Enjoy new restaurants &amp; travel experiences</c:v>
                </c:pt>
                <c:pt idx="4">
                  <c:v>Women</c:v>
                </c:pt>
              </c:strCache>
            </c:strRef>
          </c:cat>
          <c:val>
            <c:numRef>
              <c:f>Sheet1!$B$17:$F$17</c:f>
              <c:numCache>
                <c:formatCode>0%</c:formatCode>
                <c:ptCount val="5"/>
                <c:pt idx="0">
                  <c:v>0.2</c:v>
                </c:pt>
                <c:pt idx="1">
                  <c:v>0.12</c:v>
                </c:pt>
                <c:pt idx="2">
                  <c:v>0.14000000000000001</c:v>
                </c:pt>
                <c:pt idx="3">
                  <c:v>0.21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98-E441-A527-1309F15F023D}"/>
            </c:ext>
          </c:extLst>
        </c:ser>
        <c:ser>
          <c:idx val="1"/>
          <c:order val="1"/>
          <c:tx>
            <c:strRef>
              <c:f>Sheet1!$A$18</c:f>
              <c:strCache>
                <c:ptCount val="1"/>
                <c:pt idx="0">
                  <c:v>Exposed</c:v>
                </c:pt>
              </c:strCache>
            </c:strRef>
          </c:tx>
          <c:spPr>
            <a:solidFill>
              <a:schemeClr val="accent1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Sheet1!$B$16:$F$16</c:f>
              <c:strCache>
                <c:ptCount val="5"/>
                <c:pt idx="0">
                  <c:v>Overall Campaign</c:v>
                </c:pt>
                <c:pt idx="1">
                  <c:v>Men</c:v>
                </c:pt>
                <c:pt idx="2">
                  <c:v>HHI $50K+</c:v>
                </c:pt>
                <c:pt idx="3">
                  <c:v>Enjoy new restaurants &amp; travel experiences</c:v>
                </c:pt>
                <c:pt idx="4">
                  <c:v>Women</c:v>
                </c:pt>
              </c:strCache>
            </c:strRef>
          </c:cat>
          <c:val>
            <c:numRef>
              <c:f>Sheet1!$B$18:$F$18</c:f>
              <c:numCache>
                <c:formatCode>0%</c:formatCode>
                <c:ptCount val="5"/>
                <c:pt idx="0">
                  <c:v>0.36</c:v>
                </c:pt>
                <c:pt idx="1">
                  <c:v>0.41</c:v>
                </c:pt>
                <c:pt idx="2">
                  <c:v>0.42</c:v>
                </c:pt>
                <c:pt idx="3">
                  <c:v>0.44</c:v>
                </c:pt>
                <c:pt idx="4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98-E441-A527-1309F15F023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04142303"/>
        <c:axId val="826671023"/>
      </c:barChart>
      <c:catAx>
        <c:axId val="804142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826671023"/>
        <c:crosses val="autoZero"/>
        <c:auto val="1"/>
        <c:lblAlgn val="ctr"/>
        <c:lblOffset val="100"/>
        <c:noMultiLvlLbl val="0"/>
      </c:catAx>
      <c:valAx>
        <c:axId val="82667102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04142303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78946284758891183"/>
          <c:y val="4.022278674344848E-2"/>
          <c:w val="0.20290420346191979"/>
          <c:h val="0.102753906582930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Sheet1!$A$23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accent2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Sheet1!$B$22:$F$22</c:f>
              <c:strCache>
                <c:ptCount val="5"/>
                <c:pt idx="0">
                  <c:v>Overall Campaign</c:v>
                </c:pt>
                <c:pt idx="1">
                  <c:v>Men</c:v>
                </c:pt>
                <c:pt idx="2">
                  <c:v>HHI $50K+</c:v>
                </c:pt>
                <c:pt idx="3">
                  <c:v>Enjoy new restaurants &amp; travel experiences</c:v>
                </c:pt>
                <c:pt idx="4">
                  <c:v>Women</c:v>
                </c:pt>
              </c:strCache>
            </c:strRef>
          </c:cat>
          <c:val>
            <c:numRef>
              <c:f>Sheet1!$B$23:$F$23</c:f>
              <c:numCache>
                <c:formatCode>0%</c:formatCode>
                <c:ptCount val="5"/>
                <c:pt idx="0">
                  <c:v>0.28000000000000003</c:v>
                </c:pt>
                <c:pt idx="1">
                  <c:v>0.22</c:v>
                </c:pt>
                <c:pt idx="2">
                  <c:v>0.26</c:v>
                </c:pt>
                <c:pt idx="3">
                  <c:v>0.34</c:v>
                </c:pt>
                <c:pt idx="4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B5-004F-A717-A5CECB3E1046}"/>
            </c:ext>
          </c:extLst>
        </c:ser>
        <c:ser>
          <c:idx val="1"/>
          <c:order val="1"/>
          <c:tx>
            <c:strRef>
              <c:f>Sheet1!$A$24</c:f>
              <c:strCache>
                <c:ptCount val="1"/>
                <c:pt idx="0">
                  <c:v>Exposed</c:v>
                </c:pt>
              </c:strCache>
            </c:strRef>
          </c:tx>
          <c:spPr>
            <a:solidFill>
              <a:schemeClr val="accent1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Sheet1!$B$22:$F$22</c:f>
              <c:strCache>
                <c:ptCount val="5"/>
                <c:pt idx="0">
                  <c:v>Overall Campaign</c:v>
                </c:pt>
                <c:pt idx="1">
                  <c:v>Men</c:v>
                </c:pt>
                <c:pt idx="2">
                  <c:v>HHI $50K+</c:v>
                </c:pt>
                <c:pt idx="3">
                  <c:v>Enjoy new restaurants &amp; travel experiences</c:v>
                </c:pt>
                <c:pt idx="4">
                  <c:v>Women</c:v>
                </c:pt>
              </c:strCache>
            </c:strRef>
          </c:cat>
          <c:val>
            <c:numRef>
              <c:f>Sheet1!$B$24:$F$24</c:f>
              <c:numCache>
                <c:formatCode>0%</c:formatCode>
                <c:ptCount val="5"/>
                <c:pt idx="0">
                  <c:v>0.45</c:v>
                </c:pt>
                <c:pt idx="1">
                  <c:v>0.48</c:v>
                </c:pt>
                <c:pt idx="2">
                  <c:v>0.52</c:v>
                </c:pt>
                <c:pt idx="3">
                  <c:v>0.49</c:v>
                </c:pt>
                <c:pt idx="4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B5-004F-A717-A5CECB3E104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27056399"/>
        <c:axId val="827058031"/>
      </c:barChart>
      <c:catAx>
        <c:axId val="827056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827058031"/>
        <c:crosses val="autoZero"/>
        <c:auto val="1"/>
        <c:lblAlgn val="ctr"/>
        <c:lblOffset val="100"/>
        <c:noMultiLvlLbl val="0"/>
      </c:catAx>
      <c:valAx>
        <c:axId val="82705803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27056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1983096457223548"/>
          <c:y val="2.1431786652750633E-2"/>
          <c:w val="0.17792313332154416"/>
          <c:h val="7.20555157487925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68972274859303E-2"/>
          <c:y val="3.2839850786435622E-2"/>
          <c:w val="0.90730363496782074"/>
          <c:h val="0.626255413008632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Sheet1!$A$11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accent2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Sheet1!$B$10:$C$10</c:f>
              <c:strCache>
                <c:ptCount val="2"/>
                <c:pt idx="0">
                  <c:v>Men</c:v>
                </c:pt>
                <c:pt idx="1">
                  <c:v>Enjoy new restaurants &amp; travel experiences</c:v>
                </c:pt>
              </c:strCache>
            </c:strRef>
          </c:cat>
          <c:val>
            <c:numRef>
              <c:f>Sheet1!$B$11:$C$11</c:f>
              <c:numCache>
                <c:formatCode>0%</c:formatCode>
                <c:ptCount val="2"/>
                <c:pt idx="0">
                  <c:v>0.14000000000000001</c:v>
                </c:pt>
                <c:pt idx="1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DB-6045-8CEC-13BECDC777E6}"/>
            </c:ext>
          </c:extLst>
        </c:ser>
        <c:ser>
          <c:idx val="1"/>
          <c:order val="1"/>
          <c:tx>
            <c:strRef>
              <c:f>Sheet1!$A$12</c:f>
              <c:strCache>
                <c:ptCount val="1"/>
                <c:pt idx="0">
                  <c:v>Exposed</c:v>
                </c:pt>
              </c:strCache>
            </c:strRef>
          </c:tx>
          <c:spPr>
            <a:solidFill>
              <a:schemeClr val="accent1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F2DB-6045-8CEC-13BECDC777E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F2DB-6045-8CEC-13BECDC777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Sheet1!$B$10:$C$10</c:f>
              <c:strCache>
                <c:ptCount val="2"/>
                <c:pt idx="0">
                  <c:v>Men</c:v>
                </c:pt>
                <c:pt idx="1">
                  <c:v>Enjoy new restaurants &amp; travel experiences</c:v>
                </c:pt>
              </c:strCache>
            </c:strRef>
          </c:cat>
          <c:val>
            <c:numRef>
              <c:f>Sheet1!$B$12:$C$12</c:f>
              <c:numCache>
                <c:formatCode>0%</c:formatCode>
                <c:ptCount val="2"/>
                <c:pt idx="0">
                  <c:v>0.43</c:v>
                </c:pt>
                <c:pt idx="1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2DB-6045-8CEC-13BECDC777E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82"/>
        <c:axId val="823530591"/>
        <c:axId val="823532223"/>
      </c:barChart>
      <c:catAx>
        <c:axId val="823530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823532223"/>
        <c:crosses val="autoZero"/>
        <c:auto val="1"/>
        <c:lblAlgn val="ctr"/>
        <c:lblOffset val="100"/>
        <c:noMultiLvlLbl val="0"/>
      </c:catAx>
      <c:valAx>
        <c:axId val="82353222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23530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728299479804775"/>
          <c:y val="1.9942376521116679E-2"/>
          <c:w val="0.20937436284971953"/>
          <c:h val="7.55121689334287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0.06323</cdr:x>
      <cdr:y>0.72557</cdr:y>
    </cdr:from>
    <cdr:to>
      <cdr:x>0.1696</cdr:x>
      <cdr:y>0.8324</cdr:y>
    </cdr:to>
    <cdr:sp macro="" textlink="">
      <cdr:nvSpPr>
        <cdr:cNvPr id="7" name="TextBox 64">
          <a:extLst xmlns:a="http://schemas.openxmlformats.org/drawingml/2006/main">
            <a:ext uri="{FF2B5EF4-FFF2-40B4-BE49-F238E27FC236}">
              <a16:creationId xmlns:a16="http://schemas.microsoft.com/office/drawing/2014/main" id="{7FE4FBB2-57A4-2B4B-8AEA-78979B9FB9C8}"/>
            </a:ext>
          </a:extLst>
        </cdr:cNvPr>
        <cdr:cNvSpPr txBox="1"/>
      </cdr:nvSpPr>
      <cdr:spPr>
        <a:xfrm xmlns:a="http://schemas.openxmlformats.org/drawingml/2006/main">
          <a:off x="423508" y="1482269"/>
          <a:ext cx="712387" cy="2182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algn="ctr" defTabSz="457200">
            <a:lnSpc>
              <a:spcPct val="80000"/>
            </a:lnSpc>
          </a:pPr>
          <a:r>
            <a:rPr lang="en-US" sz="1200" b="1" dirty="0">
              <a:solidFill>
                <a:schemeClr val="tx1"/>
              </a:solidFill>
              <a:latin typeface="Century Gothic"/>
              <a:cs typeface="Century Gothic"/>
            </a:rPr>
            <a:t>16%</a:t>
          </a:r>
        </a:p>
      </cdr:txBody>
    </cdr:sp>
  </cdr:relSizeAnchor>
  <cdr:relSizeAnchor xmlns:cdr="http://schemas.openxmlformats.org/drawingml/2006/chartDrawing">
    <cdr:from>
      <cdr:x>0.25283</cdr:x>
      <cdr:y>0.72557</cdr:y>
    </cdr:from>
    <cdr:to>
      <cdr:x>0.3592</cdr:x>
      <cdr:y>0.84309</cdr:y>
    </cdr:to>
    <cdr:sp macro="" textlink="">
      <cdr:nvSpPr>
        <cdr:cNvPr id="8" name="TextBox 109">
          <a:extLst xmlns:a="http://schemas.openxmlformats.org/drawingml/2006/main">
            <a:ext uri="{FF2B5EF4-FFF2-40B4-BE49-F238E27FC236}">
              <a16:creationId xmlns:a16="http://schemas.microsoft.com/office/drawing/2014/main" id="{7EF25675-3E9D-1B47-A6A0-9980D3CA906C}"/>
            </a:ext>
          </a:extLst>
        </cdr:cNvPr>
        <cdr:cNvSpPr txBox="1"/>
      </cdr:nvSpPr>
      <cdr:spPr>
        <a:xfrm xmlns:a="http://schemas.openxmlformats.org/drawingml/2006/main">
          <a:off x="1693300" y="1482269"/>
          <a:ext cx="712387" cy="24006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algn="ctr" defTabSz="457200">
            <a:lnSpc>
              <a:spcPct val="80000"/>
            </a:lnSpc>
          </a:pPr>
          <a:r>
            <a:rPr lang="en-US" sz="1200" b="1" dirty="0">
              <a:solidFill>
                <a:schemeClr val="tx1"/>
              </a:solidFill>
              <a:latin typeface="Century Gothic"/>
              <a:cs typeface="Century Gothic"/>
            </a:rPr>
            <a:t>25%</a:t>
          </a:r>
        </a:p>
      </cdr:txBody>
    </cdr:sp>
  </cdr:relSizeAnchor>
  <cdr:relSizeAnchor xmlns:cdr="http://schemas.openxmlformats.org/drawingml/2006/chartDrawing">
    <cdr:from>
      <cdr:x>0.43936</cdr:x>
      <cdr:y>0.72557</cdr:y>
    </cdr:from>
    <cdr:to>
      <cdr:x>0.54573</cdr:x>
      <cdr:y>0.84309</cdr:y>
    </cdr:to>
    <cdr:sp macro="" textlink="">
      <cdr:nvSpPr>
        <cdr:cNvPr id="9" name="TextBox 112">
          <a:extLst xmlns:a="http://schemas.openxmlformats.org/drawingml/2006/main">
            <a:ext uri="{FF2B5EF4-FFF2-40B4-BE49-F238E27FC236}">
              <a16:creationId xmlns:a16="http://schemas.microsoft.com/office/drawing/2014/main" id="{F01AA9F5-F28A-9B45-96A7-AD735DC74CE8}"/>
            </a:ext>
          </a:extLst>
        </cdr:cNvPr>
        <cdr:cNvSpPr txBox="1"/>
      </cdr:nvSpPr>
      <cdr:spPr>
        <a:xfrm xmlns:a="http://schemas.openxmlformats.org/drawingml/2006/main">
          <a:off x="2942597" y="1482269"/>
          <a:ext cx="712387" cy="24006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algn="ctr" defTabSz="457200">
            <a:lnSpc>
              <a:spcPct val="80000"/>
            </a:lnSpc>
          </a:pPr>
          <a:r>
            <a:rPr lang="en-US" sz="1200" b="1" dirty="0">
              <a:solidFill>
                <a:schemeClr val="tx1"/>
              </a:solidFill>
              <a:latin typeface="Century Gothic"/>
              <a:cs typeface="Century Gothic"/>
            </a:rPr>
            <a:t>26%</a:t>
          </a:r>
        </a:p>
      </cdr:txBody>
    </cdr:sp>
  </cdr:relSizeAnchor>
  <cdr:relSizeAnchor xmlns:cdr="http://schemas.openxmlformats.org/drawingml/2006/chartDrawing">
    <cdr:from>
      <cdr:x>0.63386</cdr:x>
      <cdr:y>0.8328</cdr:y>
    </cdr:from>
    <cdr:to>
      <cdr:x>0.74023</cdr:x>
      <cdr:y>0.95031</cdr:y>
    </cdr:to>
    <cdr:sp macro="" textlink="">
      <cdr:nvSpPr>
        <cdr:cNvPr id="10" name="TextBox 115">
          <a:extLst xmlns:a="http://schemas.openxmlformats.org/drawingml/2006/main">
            <a:ext uri="{FF2B5EF4-FFF2-40B4-BE49-F238E27FC236}">
              <a16:creationId xmlns:a16="http://schemas.microsoft.com/office/drawing/2014/main" id="{3274165F-CB42-934E-B886-FD486B9B4317}"/>
            </a:ext>
          </a:extLst>
        </cdr:cNvPr>
        <cdr:cNvSpPr txBox="1"/>
      </cdr:nvSpPr>
      <cdr:spPr>
        <a:xfrm xmlns:a="http://schemas.openxmlformats.org/drawingml/2006/main">
          <a:off x="4245202" y="1701313"/>
          <a:ext cx="712387" cy="24006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algn="ctr" defTabSz="457200">
            <a:lnSpc>
              <a:spcPct val="80000"/>
            </a:lnSpc>
          </a:pPr>
          <a:r>
            <a:rPr lang="en-US" sz="1200" b="1" dirty="0">
              <a:solidFill>
                <a:schemeClr val="tx1"/>
              </a:solidFill>
              <a:latin typeface="Century Gothic"/>
              <a:cs typeface="Century Gothic"/>
            </a:rPr>
            <a:t>15%</a:t>
          </a:r>
        </a:p>
      </cdr:txBody>
    </cdr:sp>
  </cdr:relSizeAnchor>
  <cdr:relSizeAnchor xmlns:cdr="http://schemas.openxmlformats.org/drawingml/2006/chartDrawing">
    <cdr:from>
      <cdr:x>0.82798</cdr:x>
      <cdr:y>0.7084</cdr:y>
    </cdr:from>
    <cdr:to>
      <cdr:x>0.93435</cdr:x>
      <cdr:y>0.80552</cdr:y>
    </cdr:to>
    <cdr:sp macro="" textlink="">
      <cdr:nvSpPr>
        <cdr:cNvPr id="11" name="TextBox 118">
          <a:extLst xmlns:a="http://schemas.openxmlformats.org/drawingml/2006/main">
            <a:ext uri="{FF2B5EF4-FFF2-40B4-BE49-F238E27FC236}">
              <a16:creationId xmlns:a16="http://schemas.microsoft.com/office/drawing/2014/main" id="{EB407A88-DC32-7845-B852-66A65AB613E7}"/>
            </a:ext>
          </a:extLst>
        </cdr:cNvPr>
        <cdr:cNvSpPr txBox="1"/>
      </cdr:nvSpPr>
      <cdr:spPr>
        <a:xfrm xmlns:a="http://schemas.openxmlformats.org/drawingml/2006/main">
          <a:off x="5545313" y="1447180"/>
          <a:ext cx="712387" cy="19840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algn="ctr" defTabSz="457200">
            <a:lnSpc>
              <a:spcPct val="80000"/>
            </a:lnSpc>
          </a:pPr>
          <a:r>
            <a:rPr lang="en-US" sz="1200" b="1" dirty="0">
              <a:solidFill>
                <a:schemeClr val="tx1"/>
              </a:solidFill>
              <a:latin typeface="Century Gothic"/>
              <a:cs typeface="Century Gothic"/>
            </a:rPr>
            <a:t>19%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0.21391</cdr:x>
      <cdr:y>0.79091</cdr:y>
    </cdr:from>
    <cdr:to>
      <cdr:x>0.33376</cdr:x>
      <cdr:y>0.90881</cdr:y>
    </cdr:to>
    <cdr:sp macro="" textlink="">
      <cdr:nvSpPr>
        <cdr:cNvPr id="2" name="TextBox 64">
          <a:extLst xmlns:a="http://schemas.openxmlformats.org/drawingml/2006/main">
            <a:ext uri="{FF2B5EF4-FFF2-40B4-BE49-F238E27FC236}">
              <a16:creationId xmlns:a16="http://schemas.microsoft.com/office/drawing/2014/main" id="{D19AF6CB-7024-2645-B549-A8F24ED0EAA8}"/>
            </a:ext>
          </a:extLst>
        </cdr:cNvPr>
        <cdr:cNvSpPr txBox="1"/>
      </cdr:nvSpPr>
      <cdr:spPr>
        <a:xfrm xmlns:a="http://schemas.openxmlformats.org/drawingml/2006/main">
          <a:off x="1271400" y="1610519"/>
          <a:ext cx="712387" cy="24006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457200">
            <a:lnSpc>
              <a:spcPct val="80000"/>
            </a:lnSpc>
          </a:pPr>
          <a:r>
            <a:rPr lang="en-US" sz="1200" b="1" dirty="0">
              <a:solidFill>
                <a:schemeClr val="tx1"/>
              </a:solidFill>
              <a:latin typeface="Century Gothic"/>
              <a:cs typeface="Century Gothic"/>
            </a:rPr>
            <a:t>29%</a:t>
          </a:r>
        </a:p>
      </cdr:txBody>
    </cdr:sp>
  </cdr:relSizeAnchor>
  <cdr:relSizeAnchor xmlns:cdr="http://schemas.openxmlformats.org/drawingml/2006/chartDrawing">
    <cdr:from>
      <cdr:x>0.67621</cdr:x>
      <cdr:y>0.88211</cdr:y>
    </cdr:from>
    <cdr:to>
      <cdr:x>0.79607</cdr:x>
      <cdr:y>1</cdr:y>
    </cdr:to>
    <cdr:sp macro="" textlink="">
      <cdr:nvSpPr>
        <cdr:cNvPr id="3" name="TextBox 109">
          <a:extLst xmlns:a="http://schemas.openxmlformats.org/drawingml/2006/main">
            <a:ext uri="{FF2B5EF4-FFF2-40B4-BE49-F238E27FC236}">
              <a16:creationId xmlns:a16="http://schemas.microsoft.com/office/drawing/2014/main" id="{E43EDA1C-7FB8-0B4E-8CD2-D3C05039F77C}"/>
            </a:ext>
          </a:extLst>
        </cdr:cNvPr>
        <cdr:cNvSpPr txBox="1"/>
      </cdr:nvSpPr>
      <cdr:spPr>
        <a:xfrm xmlns:a="http://schemas.openxmlformats.org/drawingml/2006/main">
          <a:off x="4019227" y="1796210"/>
          <a:ext cx="712387" cy="24006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457200">
            <a:lnSpc>
              <a:spcPct val="80000"/>
            </a:lnSpc>
          </a:pPr>
          <a:r>
            <a:rPr lang="en-US" sz="1200" b="1" dirty="0">
              <a:solidFill>
                <a:schemeClr val="tx1"/>
              </a:solidFill>
              <a:latin typeface="Century Gothic"/>
              <a:cs typeface="Century Gothic"/>
            </a:rPr>
            <a:t>27%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c9a249133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g8c9a249133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c9a249133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g8c9a249133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4668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521430" y="364024"/>
            <a:ext cx="6606600" cy="21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None/>
              <a:defRPr sz="1900"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None/>
              <a:defRPr sz="1900" b="1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None/>
              <a:defRPr sz="1900" b="1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None/>
              <a:defRPr sz="1900" b="1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None/>
              <a:defRPr sz="1900" b="1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None/>
              <a:defRPr sz="1900" b="1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None/>
              <a:defRPr sz="1900" b="1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None/>
              <a:defRPr sz="1900" b="1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None/>
              <a:defRPr sz="1900" b="1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521430" y="1729708"/>
            <a:ext cx="54408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spcBef>
                <a:spcPts val="544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None/>
              <a:defRPr sz="13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spcBef>
                <a:spcPts val="476"/>
              </a:spcBef>
              <a:spcAft>
                <a:spcPts val="0"/>
              </a:spcAft>
              <a:buClr>
                <a:srgbClr val="8D9093"/>
              </a:buClr>
              <a:buSzPts val="2380"/>
              <a:buFont typeface="Century Gothic"/>
              <a:buNone/>
              <a:defRPr>
                <a:solidFill>
                  <a:srgbClr val="8D909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408"/>
              </a:spcBef>
              <a:spcAft>
                <a:spcPts val="0"/>
              </a:spcAft>
              <a:buClr>
                <a:srgbClr val="8D9093"/>
              </a:buClr>
              <a:buSzPts val="2040"/>
              <a:buFont typeface="Century Gothic"/>
              <a:buNone/>
              <a:defRPr>
                <a:solidFill>
                  <a:srgbClr val="8D909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340"/>
              </a:spcBef>
              <a:spcAft>
                <a:spcPts val="0"/>
              </a:spcAft>
              <a:buClr>
                <a:srgbClr val="8D9093"/>
              </a:buClr>
              <a:buSzPts val="1700"/>
              <a:buFont typeface="Century Gothic"/>
              <a:buNone/>
              <a:defRPr>
                <a:solidFill>
                  <a:srgbClr val="8D909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340"/>
              </a:spcBef>
              <a:spcAft>
                <a:spcPts val="0"/>
              </a:spcAft>
              <a:buClr>
                <a:srgbClr val="8D9093"/>
              </a:buClr>
              <a:buSzPts val="1700"/>
              <a:buFont typeface="Century Gothic"/>
              <a:buNone/>
              <a:defRPr>
                <a:solidFill>
                  <a:srgbClr val="8D909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340"/>
              </a:spcBef>
              <a:spcAft>
                <a:spcPts val="0"/>
              </a:spcAft>
              <a:buClr>
                <a:srgbClr val="8D9093"/>
              </a:buClr>
              <a:buSzPts val="1700"/>
              <a:buFont typeface="Century Gothic"/>
              <a:buNone/>
              <a:defRPr>
                <a:solidFill>
                  <a:srgbClr val="8D909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340"/>
              </a:spcBef>
              <a:spcAft>
                <a:spcPts val="0"/>
              </a:spcAft>
              <a:buClr>
                <a:srgbClr val="8D9093"/>
              </a:buClr>
              <a:buSzPts val="1700"/>
              <a:buFont typeface="Century Gothic"/>
              <a:buNone/>
              <a:defRPr>
                <a:solidFill>
                  <a:srgbClr val="8D909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340"/>
              </a:spcBef>
              <a:spcAft>
                <a:spcPts val="0"/>
              </a:spcAft>
              <a:buClr>
                <a:srgbClr val="8D9093"/>
              </a:buClr>
              <a:buSzPts val="1700"/>
              <a:buFont typeface="Century Gothic"/>
              <a:buNone/>
              <a:defRPr>
                <a:solidFill>
                  <a:srgbClr val="8D909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340"/>
              </a:spcBef>
              <a:spcAft>
                <a:spcPts val="0"/>
              </a:spcAft>
              <a:buClr>
                <a:srgbClr val="8D9093"/>
              </a:buClr>
              <a:buSzPts val="1700"/>
              <a:buFont typeface="Century Gothic"/>
              <a:buNone/>
              <a:defRPr>
                <a:solidFill>
                  <a:srgbClr val="8D909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2"/>
          </p:nvPr>
        </p:nvSpPr>
        <p:spPr>
          <a:xfrm>
            <a:off x="521430" y="2723210"/>
            <a:ext cx="5440800" cy="2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544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Century Gothic"/>
              <a:buNone/>
              <a:defRPr sz="10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476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Century Gothic"/>
              <a:buNone/>
              <a:defRPr sz="10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spcBef>
                <a:spcPts val="408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Century Gothic"/>
              <a:buNone/>
              <a:defRPr sz="10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spcBef>
                <a:spcPts val="34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Century Gothic"/>
              <a:buNone/>
              <a:defRPr sz="10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spcBef>
                <a:spcPts val="34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Century Gothic"/>
              <a:buNone/>
              <a:defRPr sz="10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spcBef>
                <a:spcPts val="34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Century Gothic"/>
              <a:buNone/>
              <a:defRPr sz="10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spcBef>
                <a:spcPts val="34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Century Gothic"/>
              <a:buNone/>
              <a:defRPr sz="10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spcBef>
                <a:spcPts val="34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Century Gothic"/>
              <a:buNone/>
              <a:defRPr sz="10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spcBef>
                <a:spcPts val="34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Century Gothic"/>
              <a:buNone/>
              <a:defRPr sz="10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3"/>
          </p:nvPr>
        </p:nvSpPr>
        <p:spPr>
          <a:xfrm>
            <a:off x="521430" y="2262708"/>
            <a:ext cx="54408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544"/>
              </a:spcBef>
              <a:spcAft>
                <a:spcPts val="0"/>
              </a:spcAft>
              <a:buSzPts val="1300"/>
              <a:buFont typeface="Century Gothic"/>
              <a:buNone/>
              <a:defRPr sz="1300"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 rtl="0">
              <a:spcBef>
                <a:spcPts val="476"/>
              </a:spcBef>
              <a:spcAft>
                <a:spcPts val="0"/>
              </a:spcAft>
              <a:buSzPts val="238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 rtl="0">
              <a:spcBef>
                <a:spcPts val="408"/>
              </a:spcBef>
              <a:spcAft>
                <a:spcPts val="0"/>
              </a:spcAft>
              <a:buSzPts val="204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 rtl="0">
              <a:spcBef>
                <a:spcPts val="340"/>
              </a:spcBef>
              <a:spcAft>
                <a:spcPts val="0"/>
              </a:spcAft>
              <a:buSzPts val="17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 rtl="0">
              <a:spcBef>
                <a:spcPts val="340"/>
              </a:spcBef>
              <a:spcAft>
                <a:spcPts val="0"/>
              </a:spcAft>
              <a:buSzPts val="17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 rtl="0">
              <a:spcBef>
                <a:spcPts val="340"/>
              </a:spcBef>
              <a:spcAft>
                <a:spcPts val="0"/>
              </a:spcAft>
              <a:buSzPts val="17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 rtl="0">
              <a:spcBef>
                <a:spcPts val="340"/>
              </a:spcBef>
              <a:spcAft>
                <a:spcPts val="0"/>
              </a:spcAft>
              <a:buSzPts val="17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 rtl="0">
              <a:spcBef>
                <a:spcPts val="340"/>
              </a:spcBef>
              <a:spcAft>
                <a:spcPts val="0"/>
              </a:spcAft>
              <a:buSzPts val="17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 rtl="0">
              <a:spcBef>
                <a:spcPts val="340"/>
              </a:spcBef>
              <a:spcAft>
                <a:spcPts val="0"/>
              </a:spcAft>
              <a:buSzPts val="17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4001" y="8930641"/>
            <a:ext cx="3078399" cy="112776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0"/>
              <a:buFont typeface="Calibri"/>
              <a:buNone/>
              <a:defRPr sz="37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132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  <a:defRPr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973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  <a:defRPr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8139" algn="l" rtl="0"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429" y="0"/>
            <a:ext cx="990600" cy="12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 descr="slants-01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" r="-3156" b="11448"/>
          <a:stretch/>
        </p:blipFill>
        <p:spPr>
          <a:xfrm>
            <a:off x="1670416" y="-8903"/>
            <a:ext cx="4263400" cy="801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964066" y="9718284"/>
            <a:ext cx="3992700" cy="2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2A9AD"/>
              </a:buClr>
              <a:buSzPts val="600"/>
              <a:buFont typeface="Century Gothic"/>
              <a:buNone/>
            </a:pPr>
            <a:r>
              <a:rPr lang="en" sz="600" b="1" i="0" u="none" strike="noStrike" cap="none">
                <a:solidFill>
                  <a:srgbClr val="A2A9A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gumgum.com </a:t>
            </a:r>
            <a:r>
              <a:rPr lang="en" sz="600" i="0" u="none" strike="noStrike" cap="none">
                <a:solidFill>
                  <a:srgbClr val="A2A9A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 844. 522. 7270 • sales@gumgum.com • 1314 7th St.  • Santa Monica • CA • 90401</a:t>
            </a:r>
            <a:endParaRPr sz="600" i="0" u="none" strike="noStrike" cap="none">
              <a:solidFill>
                <a:srgbClr val="A2A9A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" name="Google Shape;57;p13" descr="slants-01.png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2370" y="-8901"/>
            <a:ext cx="1584876" cy="8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416" y="358364"/>
            <a:ext cx="1329083" cy="41592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tiff"/><Relationship Id="rId18" Type="http://schemas.openxmlformats.org/officeDocument/2006/relationships/image" Target="../media/image21.tiff"/><Relationship Id="rId26" Type="http://schemas.openxmlformats.org/officeDocument/2006/relationships/hyperlink" Target="https://shared-folder.gumgum.com/5d6fd868de6aa/8/mobile" TargetMode="External"/><Relationship Id="rId3" Type="http://schemas.openxmlformats.org/officeDocument/2006/relationships/image" Target="../media/image6.png"/><Relationship Id="rId21" Type="http://schemas.openxmlformats.org/officeDocument/2006/relationships/image" Target="../media/image24.tiff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tiff"/><Relationship Id="rId25" Type="http://schemas.openxmlformats.org/officeDocument/2006/relationships/image" Target="../media/image28.tif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tiff"/><Relationship Id="rId20" Type="http://schemas.openxmlformats.org/officeDocument/2006/relationships/image" Target="../media/image23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tiff"/><Relationship Id="rId5" Type="http://schemas.openxmlformats.org/officeDocument/2006/relationships/image" Target="../media/image8.png"/><Relationship Id="rId15" Type="http://schemas.openxmlformats.org/officeDocument/2006/relationships/image" Target="../media/image18.tiff"/><Relationship Id="rId23" Type="http://schemas.openxmlformats.org/officeDocument/2006/relationships/image" Target="../media/image26.tiff"/><Relationship Id="rId10" Type="http://schemas.openxmlformats.org/officeDocument/2006/relationships/image" Target="../media/image13.png"/><Relationship Id="rId19" Type="http://schemas.openxmlformats.org/officeDocument/2006/relationships/image" Target="../media/image22.tiff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tiff"/><Relationship Id="rId22" Type="http://schemas.openxmlformats.org/officeDocument/2006/relationships/image" Target="../media/image25.tiff"/><Relationship Id="rId27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911813" y="1864496"/>
            <a:ext cx="5475600" cy="15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US" sz="13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bjective</a:t>
            </a:r>
            <a:endParaRPr dirty="0">
              <a:solidFill>
                <a:schemeClr val="dk1"/>
              </a:solidFill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A leading financial institution tasked </a:t>
            </a:r>
            <a:r>
              <a:rPr lang="en-US" sz="1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GumGum</a:t>
            </a:r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 with driving awareness of their new credit card by leveraging the appeal of exciting merchant offers.</a:t>
            </a:r>
            <a:endParaRPr lang="en-US" sz="100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534975" y="1061450"/>
            <a:ext cx="66666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Century Gothic"/>
              <a:buNone/>
            </a:pPr>
            <a:r>
              <a:rPr lang="en" sz="1900" b="1" i="0" u="none" strike="noStrike" cap="none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Finance Case Study</a:t>
            </a:r>
            <a:endParaRPr sz="1900" b="1" i="0" u="none" strike="noStrike" cap="none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900000">
            <a:off x="6972524" y="2868618"/>
            <a:ext cx="2122569" cy="1925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1821" y="7780465"/>
            <a:ext cx="806800" cy="90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26197">
            <a:off x="613738" y="1913922"/>
            <a:ext cx="257576" cy="26562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911813" y="2624751"/>
            <a:ext cx="5983650" cy="19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Tactics</a:t>
            </a:r>
            <a:endParaRPr sz="13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defTabSz="388620">
              <a:buClrTx/>
              <a:defRPr/>
            </a:pPr>
            <a:r>
              <a:rPr lang="en-US" sz="1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GumGum</a:t>
            </a:r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 utilized it’s </a:t>
            </a:r>
            <a:r>
              <a:rPr lang="en-US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proprietary image recognition technology</a:t>
            </a:r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, in addition to the clients 1</a:t>
            </a:r>
            <a:r>
              <a:rPr lang="en-US" sz="1000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st</a:t>
            </a:r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 party data, to place brand messaging within content that contextually aligned with the merchant offerings: tech, dining, travel, entertainment, business.</a:t>
            </a:r>
          </a:p>
          <a:p>
            <a:pPr defTabSz="388620">
              <a:buClrTx/>
              <a:defRPr/>
            </a:pPr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388620">
              <a:buClrTx/>
              <a:defRPr/>
            </a:pPr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Implemented a high-impact In-Screen campaign inclusive of </a:t>
            </a:r>
            <a:r>
              <a:rPr lang="en-US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interaction, animation, and framing</a:t>
            </a:r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 features that drove above benchmark CTR due to their highly viewable, non-intrusive nature.</a:t>
            </a:r>
            <a:b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388620">
              <a:buClrTx/>
              <a:defRPr/>
            </a:pPr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Optimizations were made towards </a:t>
            </a:r>
            <a:r>
              <a:rPr lang="en-US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technology-focused content </a:t>
            </a:r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as it drove the highest brand lift among users interested in purchasing a credit card.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238825" y="8514880"/>
            <a:ext cx="687000" cy="9085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2413150" y="9630625"/>
            <a:ext cx="4596000" cy="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81;p15" descr="Element_01-03.png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851" y="4726224"/>
            <a:ext cx="415919" cy="415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 descr="elements-01.png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0108" y="1107893"/>
            <a:ext cx="1731859" cy="76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26197">
            <a:off x="613739" y="2696502"/>
            <a:ext cx="257576" cy="26562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/>
          <p:nvPr/>
        </p:nvSpPr>
        <p:spPr>
          <a:xfrm>
            <a:off x="998150" y="1677963"/>
            <a:ext cx="570300" cy="801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4546A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8AD3BB-EE26-7E43-95FC-D157B884D168}"/>
              </a:ext>
            </a:extLst>
          </p:cNvPr>
          <p:cNvSpPr txBox="1"/>
          <p:nvPr/>
        </p:nvSpPr>
        <p:spPr>
          <a:xfrm>
            <a:off x="7268705" y="954695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8EFBC38-2EDA-FB46-83B3-5FFB9AD8992C}"/>
              </a:ext>
            </a:extLst>
          </p:cNvPr>
          <p:cNvGrpSpPr/>
          <p:nvPr/>
        </p:nvGrpSpPr>
        <p:grpSpPr>
          <a:xfrm>
            <a:off x="928403" y="5171043"/>
            <a:ext cx="1342981" cy="893613"/>
            <a:chOff x="754930" y="6035913"/>
            <a:chExt cx="1342981" cy="893613"/>
          </a:xfrm>
        </p:grpSpPr>
        <p:sp>
          <p:nvSpPr>
            <p:cNvPr id="38" name="Google Shape;56;p13">
              <a:extLst>
                <a:ext uri="{FF2B5EF4-FFF2-40B4-BE49-F238E27FC236}">
                  <a16:creationId xmlns:a16="http://schemas.microsoft.com/office/drawing/2014/main" id="{16CE8A29-1454-8646-8362-8A00C77858DD}"/>
                </a:ext>
              </a:extLst>
            </p:cNvPr>
            <p:cNvSpPr txBox="1"/>
            <p:nvPr/>
          </p:nvSpPr>
          <p:spPr>
            <a:xfrm>
              <a:off x="754930" y="6452068"/>
              <a:ext cx="1342981" cy="4774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dirty="0">
                  <a:solidFill>
                    <a:schemeClr val="tx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Increase in consideration among men</a:t>
              </a:r>
            </a:p>
          </p:txBody>
        </p:sp>
        <p:sp>
          <p:nvSpPr>
            <p:cNvPr id="39" name="Google Shape;56;p13">
              <a:extLst>
                <a:ext uri="{FF2B5EF4-FFF2-40B4-BE49-F238E27FC236}">
                  <a16:creationId xmlns:a16="http://schemas.microsoft.com/office/drawing/2014/main" id="{2A2183F1-2AF5-7F4A-95E9-07DA5973D542}"/>
                </a:ext>
              </a:extLst>
            </p:cNvPr>
            <p:cNvSpPr txBox="1"/>
            <p:nvPr/>
          </p:nvSpPr>
          <p:spPr>
            <a:xfrm>
              <a:off x="957145" y="6035913"/>
              <a:ext cx="938550" cy="4165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 dirty="0">
                  <a:solidFill>
                    <a:schemeClr val="accent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29%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0C2418E-19B3-C948-87C7-03FC51C95EA3}"/>
              </a:ext>
            </a:extLst>
          </p:cNvPr>
          <p:cNvGrpSpPr/>
          <p:nvPr/>
        </p:nvGrpSpPr>
        <p:grpSpPr>
          <a:xfrm>
            <a:off x="2620061" y="5174579"/>
            <a:ext cx="1338579" cy="1230981"/>
            <a:chOff x="2576689" y="6039449"/>
            <a:chExt cx="1338579" cy="1230981"/>
          </a:xfrm>
        </p:grpSpPr>
        <p:sp>
          <p:nvSpPr>
            <p:cNvPr id="41" name="Google Shape;56;p13">
              <a:extLst>
                <a:ext uri="{FF2B5EF4-FFF2-40B4-BE49-F238E27FC236}">
                  <a16:creationId xmlns:a16="http://schemas.microsoft.com/office/drawing/2014/main" id="{977D4B3B-4FEC-D34C-B13D-EE784AD12878}"/>
                </a:ext>
              </a:extLst>
            </p:cNvPr>
            <p:cNvSpPr txBox="1"/>
            <p:nvPr/>
          </p:nvSpPr>
          <p:spPr>
            <a:xfrm>
              <a:off x="2576689" y="6452069"/>
              <a:ext cx="1338579" cy="8183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dirty="0">
                  <a:solidFill>
                    <a:schemeClr val="tx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Increase in consideration among HHI +50K</a:t>
              </a:r>
            </a:p>
          </p:txBody>
        </p:sp>
        <p:sp>
          <p:nvSpPr>
            <p:cNvPr id="42" name="Google Shape;56;p13">
              <a:extLst>
                <a:ext uri="{FF2B5EF4-FFF2-40B4-BE49-F238E27FC236}">
                  <a16:creationId xmlns:a16="http://schemas.microsoft.com/office/drawing/2014/main" id="{BC0FCC17-F28B-EB4B-BD4B-3D927205B696}"/>
                </a:ext>
              </a:extLst>
            </p:cNvPr>
            <p:cNvSpPr txBox="1"/>
            <p:nvPr/>
          </p:nvSpPr>
          <p:spPr>
            <a:xfrm>
              <a:off x="2838537" y="6039449"/>
              <a:ext cx="814881" cy="4165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 dirty="0">
                  <a:solidFill>
                    <a:schemeClr val="accent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28%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3EDA859-B7AB-C443-B264-250A21E7434E}"/>
              </a:ext>
            </a:extLst>
          </p:cNvPr>
          <p:cNvGrpSpPr/>
          <p:nvPr/>
        </p:nvGrpSpPr>
        <p:grpSpPr>
          <a:xfrm>
            <a:off x="4307317" y="5171043"/>
            <a:ext cx="959024" cy="1022954"/>
            <a:chOff x="4219576" y="5561101"/>
            <a:chExt cx="959024" cy="1022954"/>
          </a:xfrm>
        </p:grpSpPr>
        <p:sp>
          <p:nvSpPr>
            <p:cNvPr id="44" name="Google Shape;56;p13">
              <a:extLst>
                <a:ext uri="{FF2B5EF4-FFF2-40B4-BE49-F238E27FC236}">
                  <a16:creationId xmlns:a16="http://schemas.microsoft.com/office/drawing/2014/main" id="{820653A4-C067-6149-8B74-B56E8C0089B6}"/>
                </a:ext>
              </a:extLst>
            </p:cNvPr>
            <p:cNvSpPr txBox="1"/>
            <p:nvPr/>
          </p:nvSpPr>
          <p:spPr>
            <a:xfrm>
              <a:off x="4219576" y="5935875"/>
              <a:ext cx="959024" cy="648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>
                <a:lnSpc>
                  <a:spcPct val="115000"/>
                </a:lnSpc>
              </a:pPr>
              <a:r>
                <a:rPr lang="en-US" sz="1050" dirty="0">
                  <a:solidFill>
                    <a:schemeClr val="tx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Increase in ad-recall</a:t>
              </a:r>
            </a:p>
          </p:txBody>
        </p:sp>
        <p:sp>
          <p:nvSpPr>
            <p:cNvPr id="45" name="Google Shape;56;p13">
              <a:extLst>
                <a:ext uri="{FF2B5EF4-FFF2-40B4-BE49-F238E27FC236}">
                  <a16:creationId xmlns:a16="http://schemas.microsoft.com/office/drawing/2014/main" id="{51DC7A11-F905-6F4D-A4C7-B492181AC77C}"/>
                </a:ext>
              </a:extLst>
            </p:cNvPr>
            <p:cNvSpPr txBox="1"/>
            <p:nvPr/>
          </p:nvSpPr>
          <p:spPr>
            <a:xfrm>
              <a:off x="4307900" y="5561101"/>
              <a:ext cx="814881" cy="4165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 dirty="0">
                  <a:solidFill>
                    <a:schemeClr val="accent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29%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6E24FBB-0050-404D-AD46-6BE13A28BE9F}"/>
              </a:ext>
            </a:extLst>
          </p:cNvPr>
          <p:cNvGrpSpPr/>
          <p:nvPr/>
        </p:nvGrpSpPr>
        <p:grpSpPr>
          <a:xfrm>
            <a:off x="5615018" y="5171043"/>
            <a:ext cx="1245569" cy="1234516"/>
            <a:chOff x="5441545" y="6035913"/>
            <a:chExt cx="1245569" cy="1234516"/>
          </a:xfrm>
        </p:grpSpPr>
        <p:sp>
          <p:nvSpPr>
            <p:cNvPr id="47" name="Google Shape;56;p13">
              <a:extLst>
                <a:ext uri="{FF2B5EF4-FFF2-40B4-BE49-F238E27FC236}">
                  <a16:creationId xmlns:a16="http://schemas.microsoft.com/office/drawing/2014/main" id="{E849782F-B814-C84A-849A-8D3F1D31F4BD}"/>
                </a:ext>
              </a:extLst>
            </p:cNvPr>
            <p:cNvSpPr txBox="1"/>
            <p:nvPr/>
          </p:nvSpPr>
          <p:spPr>
            <a:xfrm>
              <a:off x="5441545" y="6452068"/>
              <a:ext cx="1245569" cy="8183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>
                <a:lnSpc>
                  <a:spcPct val="115000"/>
                </a:lnSpc>
              </a:pPr>
              <a:r>
                <a:rPr lang="en-US" sz="1050" dirty="0">
                  <a:solidFill>
                    <a:schemeClr val="tx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Increase in awareness among women</a:t>
              </a:r>
            </a:p>
          </p:txBody>
        </p:sp>
        <p:sp>
          <p:nvSpPr>
            <p:cNvPr id="48" name="Google Shape;56;p13">
              <a:extLst>
                <a:ext uri="{FF2B5EF4-FFF2-40B4-BE49-F238E27FC236}">
                  <a16:creationId xmlns:a16="http://schemas.microsoft.com/office/drawing/2014/main" id="{AF60423E-B991-CF4E-9A5B-799D963C8889}"/>
                </a:ext>
              </a:extLst>
            </p:cNvPr>
            <p:cNvSpPr txBox="1"/>
            <p:nvPr/>
          </p:nvSpPr>
          <p:spPr>
            <a:xfrm>
              <a:off x="5656890" y="6035913"/>
              <a:ext cx="814881" cy="4165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 dirty="0">
                  <a:solidFill>
                    <a:schemeClr val="accent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19%</a:t>
              </a:r>
            </a:p>
          </p:txBody>
        </p:sp>
      </p:grp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7CD8AE51-3AF8-CA48-80BA-5F7BBBB7B467}"/>
              </a:ext>
            </a:extLst>
          </p:cNvPr>
          <p:cNvSpPr/>
          <p:nvPr/>
        </p:nvSpPr>
        <p:spPr>
          <a:xfrm>
            <a:off x="2666515" y="6451557"/>
            <a:ext cx="2304094" cy="3219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en-US" b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FINANCIAL CLIENTS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CA2F36B-087D-9940-96BC-24304CFAB3F9}"/>
              </a:ext>
            </a:extLst>
          </p:cNvPr>
          <p:cNvCxnSpPr>
            <a:cxnSpLocks/>
          </p:cNvCxnSpPr>
          <p:nvPr/>
        </p:nvCxnSpPr>
        <p:spPr>
          <a:xfrm>
            <a:off x="541645" y="6609316"/>
            <a:ext cx="1776334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AB72549-6BD6-8348-8B62-D631E663B2FF}"/>
              </a:ext>
            </a:extLst>
          </p:cNvPr>
          <p:cNvCxnSpPr>
            <a:cxnSpLocks/>
          </p:cNvCxnSpPr>
          <p:nvPr/>
        </p:nvCxnSpPr>
        <p:spPr>
          <a:xfrm>
            <a:off x="5276501" y="6609316"/>
            <a:ext cx="1776334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51" descr="Icons2-01.png">
            <a:extLst>
              <a:ext uri="{FF2B5EF4-FFF2-40B4-BE49-F238E27FC236}">
                <a16:creationId xmlns:a16="http://schemas.microsoft.com/office/drawing/2014/main" id="{FD027324-F128-A747-A08F-5D8889743A8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273" y="4549851"/>
            <a:ext cx="763726" cy="76866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0BEBB2A-9D1E-6C40-ADA1-AA7B8871805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4734" y="4624193"/>
            <a:ext cx="451046" cy="56076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7ACC5E6-A612-8945-A179-B47A5CEC0F8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3303" y="4607884"/>
            <a:ext cx="409951" cy="58564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0E35F13-D3CC-C24C-9426-094C5EB28BC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8019" y="4585399"/>
            <a:ext cx="409951" cy="585644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6C16AC15-B2A8-494B-B717-F7056E038E54}"/>
              </a:ext>
            </a:extLst>
          </p:cNvPr>
          <p:cNvGrpSpPr/>
          <p:nvPr/>
        </p:nvGrpSpPr>
        <p:grpSpPr>
          <a:xfrm>
            <a:off x="449926" y="7077503"/>
            <a:ext cx="6723415" cy="1156882"/>
            <a:chOff x="587151" y="6917043"/>
            <a:chExt cx="6723415" cy="1156882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D5AE59F5-77C9-364B-8EAE-9012792B4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1171" y="6917043"/>
              <a:ext cx="937690" cy="418968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3B049213-C597-D441-B0DD-D9F0D2F50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7564" y="7481254"/>
              <a:ext cx="980317" cy="352913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DB81A83C-79B0-6749-BADD-9D38B240A5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36768" y="6952322"/>
              <a:ext cx="1046202" cy="243439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EFEA8EB2-DDD3-214F-8BFE-51C1A3A60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8240" y="6953431"/>
              <a:ext cx="937690" cy="253176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6E0B5A86-D692-6446-879B-1A4EEAB3A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2236" y="6936428"/>
              <a:ext cx="804196" cy="244945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969D4147-11AB-0844-9530-EF61DD3EA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7273" y="7328196"/>
              <a:ext cx="937690" cy="300999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9B981E5B-1218-344C-814D-03B976AAA0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42776" y="7327798"/>
              <a:ext cx="1256535" cy="296748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DE340C62-A966-7648-818D-0BA51E36A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42776" y="7753498"/>
              <a:ext cx="1140194" cy="133156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856265D8-9FB4-AF4D-B4D2-5BE018934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0031" y="7728278"/>
              <a:ext cx="837631" cy="138242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0A3A52ED-9D98-794D-8446-961F6B514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7151" y="7344338"/>
              <a:ext cx="729587" cy="729587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BEF65A5B-C5C4-2F49-B03A-EB76906F0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19803" y="7304606"/>
              <a:ext cx="890763" cy="178153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7FF57D51-76C0-0040-A511-69F87599D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72213" y="6937046"/>
              <a:ext cx="666776" cy="270652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90EFF0B7-5FAD-5044-BE5C-DD2917C26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29857" y="7425293"/>
              <a:ext cx="908955" cy="605970"/>
            </a:xfrm>
            <a:prstGeom prst="rect">
              <a:avLst/>
            </a:prstGeom>
          </p:spPr>
        </p:pic>
      </p:grpSp>
      <p:sp>
        <p:nvSpPr>
          <p:cNvPr id="79" name="Rounded Rectangle 78">
            <a:hlinkClick r:id="rId26"/>
            <a:extLst>
              <a:ext uri="{FF2B5EF4-FFF2-40B4-BE49-F238E27FC236}">
                <a16:creationId xmlns:a16="http://schemas.microsoft.com/office/drawing/2014/main" id="{A5BC8BC7-6CBD-B04D-A591-E794EF881594}"/>
              </a:ext>
            </a:extLst>
          </p:cNvPr>
          <p:cNvSpPr/>
          <p:nvPr/>
        </p:nvSpPr>
        <p:spPr>
          <a:xfrm>
            <a:off x="3652342" y="9036030"/>
            <a:ext cx="3380674" cy="434299"/>
          </a:xfrm>
          <a:prstGeom prst="roundRect">
            <a:avLst/>
          </a:prstGeom>
          <a:solidFill>
            <a:schemeClr val="bg1"/>
          </a:solidFill>
          <a:ln w="9525" cmpd="sng">
            <a:solidFill>
              <a:schemeClr val="accent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sz="1200" b="1" dirty="0">
                <a:solidFill>
                  <a:schemeClr val="accent2"/>
                </a:solidFill>
                <a:latin typeface="Century Gothic"/>
                <a:cs typeface="Century Gothic"/>
              </a:rPr>
              <a:t>GUMGUM + FINANCE CREATIVE GALLERY</a:t>
            </a:r>
          </a:p>
        </p:txBody>
      </p:sp>
      <p:sp>
        <p:nvSpPr>
          <p:cNvPr id="80" name="Google Shape;56;p13">
            <a:extLst>
              <a:ext uri="{FF2B5EF4-FFF2-40B4-BE49-F238E27FC236}">
                <a16:creationId xmlns:a16="http://schemas.microsoft.com/office/drawing/2014/main" id="{A8277910-967C-0645-9CBB-0B98236751D2}"/>
              </a:ext>
            </a:extLst>
          </p:cNvPr>
          <p:cNvSpPr txBox="1"/>
          <p:nvPr/>
        </p:nvSpPr>
        <p:spPr>
          <a:xfrm>
            <a:off x="911813" y="8259978"/>
            <a:ext cx="6395947" cy="9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Creative Executions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05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View demo gallery below to see GumGum’s custom creative executions within the Finance vertical across our high impact display &amp; video inventory:</a:t>
            </a:r>
            <a:endParaRPr sz="105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B4E2CC2D-5954-8F4B-A07E-56CBE8D96A47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812" y="9312840"/>
            <a:ext cx="542405" cy="512684"/>
          </a:xfrm>
          <a:prstGeom prst="rect">
            <a:avLst/>
          </a:prstGeom>
        </p:spPr>
      </p:pic>
      <p:pic>
        <p:nvPicPr>
          <p:cNvPr id="86" name="Google Shape;83;p15">
            <a:extLst>
              <a:ext uri="{FF2B5EF4-FFF2-40B4-BE49-F238E27FC236}">
                <a16:creationId xmlns:a16="http://schemas.microsoft.com/office/drawing/2014/main" id="{178E3191-4A5E-F74B-B07A-D0295904C80B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26197">
            <a:off x="645645" y="8244895"/>
            <a:ext cx="257576" cy="26562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56;p13">
            <a:extLst>
              <a:ext uri="{FF2B5EF4-FFF2-40B4-BE49-F238E27FC236}">
                <a16:creationId xmlns:a16="http://schemas.microsoft.com/office/drawing/2014/main" id="{92CF8088-444E-594F-BFD5-E04A93502329}"/>
              </a:ext>
            </a:extLst>
          </p:cNvPr>
          <p:cNvSpPr txBox="1"/>
          <p:nvPr/>
        </p:nvSpPr>
        <p:spPr>
          <a:xfrm>
            <a:off x="3615023" y="9587968"/>
            <a:ext cx="3322955" cy="247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Data Source: Survata Q2 2019 Survey Results</a:t>
            </a:r>
            <a:endParaRPr sz="600" i="1" dirty="0">
              <a:solidFill>
                <a:schemeClr val="tx1">
                  <a:lumMod val="60000"/>
                  <a:lumOff val="4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56;p13">
            <a:extLst>
              <a:ext uri="{FF2B5EF4-FFF2-40B4-BE49-F238E27FC236}">
                <a16:creationId xmlns:a16="http://schemas.microsoft.com/office/drawing/2014/main" id="{C62AA2F5-DBBE-B246-AC47-00857E5FC2CC}"/>
              </a:ext>
            </a:extLst>
          </p:cNvPr>
          <p:cNvSpPr txBox="1"/>
          <p:nvPr/>
        </p:nvSpPr>
        <p:spPr>
          <a:xfrm>
            <a:off x="4402853" y="9744956"/>
            <a:ext cx="3322955" cy="247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Data Source: Survata Q2 2019 Survey Results</a:t>
            </a:r>
            <a:endParaRPr sz="600" i="1" dirty="0">
              <a:solidFill>
                <a:schemeClr val="tx1">
                  <a:lumMod val="60000"/>
                  <a:lumOff val="4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6222E39-7C01-D942-8C70-F99115288E38}"/>
              </a:ext>
            </a:extLst>
          </p:cNvPr>
          <p:cNvGrpSpPr/>
          <p:nvPr/>
        </p:nvGrpSpPr>
        <p:grpSpPr>
          <a:xfrm>
            <a:off x="547566" y="2148573"/>
            <a:ext cx="6619853" cy="2202281"/>
            <a:chOff x="658607" y="854087"/>
            <a:chExt cx="6619853" cy="2422508"/>
          </a:xfrm>
        </p:grpSpPr>
        <p:graphicFrame>
          <p:nvGraphicFramePr>
            <p:cNvPr id="89" name="Chart 88">
              <a:extLst>
                <a:ext uri="{FF2B5EF4-FFF2-40B4-BE49-F238E27FC236}">
                  <a16:creationId xmlns:a16="http://schemas.microsoft.com/office/drawing/2014/main" id="{A705D82C-B7FB-434B-8BF2-A7859AAC303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3001862"/>
                </p:ext>
              </p:extLst>
            </p:nvPr>
          </p:nvGraphicFramePr>
          <p:xfrm>
            <a:off x="658607" y="854087"/>
            <a:ext cx="6619853" cy="22585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26CA245-DEED-E24F-B995-A0AD5A4E7FB0}"/>
                </a:ext>
              </a:extLst>
            </p:cNvPr>
            <p:cNvSpPr txBox="1"/>
            <p:nvPr/>
          </p:nvSpPr>
          <p:spPr>
            <a:xfrm>
              <a:off x="1082115" y="2704285"/>
              <a:ext cx="712387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lnSpc>
                  <a:spcPct val="80000"/>
                </a:lnSpc>
              </a:pPr>
              <a:r>
                <a:rPr lang="en-US" sz="1200" b="1" dirty="0">
                  <a:solidFill>
                    <a:schemeClr val="tx1"/>
                  </a:solidFill>
                  <a:latin typeface="Century Gothic"/>
                  <a:cs typeface="Century Gothic"/>
                </a:rPr>
                <a:t>16%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63D99B98-E16D-C746-931F-BD1E40922F56}"/>
                </a:ext>
              </a:extLst>
            </p:cNvPr>
            <p:cNvSpPr txBox="1"/>
            <p:nvPr/>
          </p:nvSpPr>
          <p:spPr>
            <a:xfrm>
              <a:off x="2351907" y="2704285"/>
              <a:ext cx="712387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lnSpc>
                  <a:spcPct val="80000"/>
                </a:lnSpc>
              </a:pPr>
              <a:r>
                <a:rPr lang="en-US" sz="1200" b="1" dirty="0">
                  <a:solidFill>
                    <a:schemeClr val="tx1"/>
                  </a:solidFill>
                  <a:latin typeface="Century Gothic"/>
                  <a:cs typeface="Century Gothic"/>
                </a:rPr>
                <a:t>29%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E3F7906E-3C83-6E4A-998E-5CD8F249D64C}"/>
                </a:ext>
              </a:extLst>
            </p:cNvPr>
            <p:cNvSpPr txBox="1"/>
            <p:nvPr/>
          </p:nvSpPr>
          <p:spPr>
            <a:xfrm>
              <a:off x="3601204" y="2704285"/>
              <a:ext cx="712387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lnSpc>
                  <a:spcPct val="80000"/>
                </a:lnSpc>
              </a:pPr>
              <a:r>
                <a:rPr lang="en-US" sz="1200" b="1" dirty="0">
                  <a:solidFill>
                    <a:schemeClr val="tx1"/>
                  </a:solidFill>
                  <a:latin typeface="Century Gothic"/>
                  <a:cs typeface="Century Gothic"/>
                </a:rPr>
                <a:t>28%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108B34C-0BA4-1D4A-A822-8F78650A2E50}"/>
                </a:ext>
              </a:extLst>
            </p:cNvPr>
            <p:cNvSpPr txBox="1"/>
            <p:nvPr/>
          </p:nvSpPr>
          <p:spPr>
            <a:xfrm>
              <a:off x="4876583" y="3036529"/>
              <a:ext cx="712387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lnSpc>
                  <a:spcPct val="80000"/>
                </a:lnSpc>
              </a:pPr>
              <a:r>
                <a:rPr lang="en-US" sz="1200" b="1" dirty="0">
                  <a:solidFill>
                    <a:schemeClr val="tx1"/>
                  </a:solidFill>
                  <a:latin typeface="Century Gothic"/>
                  <a:cs typeface="Century Gothic"/>
                </a:rPr>
                <a:t>22%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5748A0F-072F-A94E-BA86-B1067298874A}"/>
                </a:ext>
              </a:extLst>
            </p:cNvPr>
            <p:cNvSpPr txBox="1"/>
            <p:nvPr/>
          </p:nvSpPr>
          <p:spPr>
            <a:xfrm>
              <a:off x="6140613" y="2723159"/>
              <a:ext cx="712387" cy="21824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7200">
                <a:lnSpc>
                  <a:spcPct val="80000"/>
                </a:lnSpc>
              </a:pPr>
              <a:r>
                <a:rPr lang="en-US" sz="1200" b="1" dirty="0">
                  <a:solidFill>
                    <a:schemeClr val="tx1"/>
                  </a:solidFill>
                  <a:latin typeface="Century Gothic"/>
                  <a:cs typeface="Century Gothic"/>
                </a:rPr>
                <a:t>19%</a:t>
              </a:r>
            </a:p>
          </p:txBody>
        </p:sp>
      </p:grpSp>
      <p:graphicFrame>
        <p:nvGraphicFramePr>
          <p:cNvPr id="95" name="Chart 94">
            <a:extLst>
              <a:ext uri="{FF2B5EF4-FFF2-40B4-BE49-F238E27FC236}">
                <a16:creationId xmlns:a16="http://schemas.microsoft.com/office/drawing/2014/main" id="{5E6BFD30-B21B-4744-B81D-96EF244739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2095039"/>
              </p:ext>
            </p:extLst>
          </p:nvPr>
        </p:nvGraphicFramePr>
        <p:xfrm>
          <a:off x="547566" y="5213330"/>
          <a:ext cx="6697404" cy="2042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6" name="Chart 95">
            <a:extLst>
              <a:ext uri="{FF2B5EF4-FFF2-40B4-BE49-F238E27FC236}">
                <a16:creationId xmlns:a16="http://schemas.microsoft.com/office/drawing/2014/main" id="{58A9D65C-DBA3-E247-84F1-051FC90AFD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0133279"/>
              </p:ext>
            </p:extLst>
          </p:nvPr>
        </p:nvGraphicFramePr>
        <p:xfrm>
          <a:off x="914330" y="7871247"/>
          <a:ext cx="5943739" cy="188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7" name="Rectangle 96">
            <a:extLst>
              <a:ext uri="{FF2B5EF4-FFF2-40B4-BE49-F238E27FC236}">
                <a16:creationId xmlns:a16="http://schemas.microsoft.com/office/drawing/2014/main" id="{9EECD2A7-5202-B148-B352-9855BA9DA227}"/>
              </a:ext>
            </a:extLst>
          </p:cNvPr>
          <p:cNvSpPr/>
          <p:nvPr/>
        </p:nvSpPr>
        <p:spPr>
          <a:xfrm>
            <a:off x="1901521" y="1870853"/>
            <a:ext cx="3969356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FFFFFF">
                    <a:lumMod val="25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300" b="1" kern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Gumgum</a:t>
            </a:r>
            <a:r>
              <a:rPr lang="en-US" sz="1300" b="1" kern="1200" dirty="0">
                <a:solidFill>
                  <a:schemeClr val="tx1"/>
                </a:solidFill>
                <a:latin typeface="Century Gothic" panose="020B0502020202020204" pitchFamily="34" charset="0"/>
              </a:rPr>
              <a:t> drove lift in credit card consideration</a:t>
            </a:r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CA1BAF65-C20F-5F42-9F72-0AB66985687D}"/>
              </a:ext>
            </a:extLst>
          </p:cNvPr>
          <p:cNvSpPr/>
          <p:nvPr/>
        </p:nvSpPr>
        <p:spPr>
          <a:xfrm>
            <a:off x="2185730" y="910699"/>
            <a:ext cx="3460214" cy="3219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en-US" b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BRAND STUDY RESULTS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0109C9F4-045C-D14A-AB6C-0372ABB59693}"/>
              </a:ext>
            </a:extLst>
          </p:cNvPr>
          <p:cNvCxnSpPr>
            <a:cxnSpLocks/>
          </p:cNvCxnSpPr>
          <p:nvPr/>
        </p:nvCxnSpPr>
        <p:spPr>
          <a:xfrm>
            <a:off x="616210" y="1060928"/>
            <a:ext cx="1309355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64C2E1DA-1C05-CF40-8FE4-CEFF8701440C}"/>
              </a:ext>
            </a:extLst>
          </p:cNvPr>
          <p:cNvSpPr/>
          <p:nvPr/>
        </p:nvSpPr>
        <p:spPr>
          <a:xfrm>
            <a:off x="2020142" y="4777751"/>
            <a:ext cx="373211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FFFFFF">
                    <a:lumMod val="25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300" b="1" kern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Gumgum</a:t>
            </a:r>
            <a:r>
              <a:rPr lang="en-US" sz="1300" b="1" kern="1200" dirty="0">
                <a:solidFill>
                  <a:schemeClr val="tx1"/>
                </a:solidFill>
                <a:latin typeface="Century Gothic" panose="020B0502020202020204" pitchFamily="34" charset="0"/>
              </a:rPr>
              <a:t> drove lift in credit card awareness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9A41FD3-44E1-6D43-853B-DB4871020789}"/>
              </a:ext>
            </a:extLst>
          </p:cNvPr>
          <p:cNvSpPr/>
          <p:nvPr/>
        </p:nvSpPr>
        <p:spPr>
          <a:xfrm>
            <a:off x="2598028" y="7501434"/>
            <a:ext cx="2576346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FFFFFF">
                    <a:lumMod val="25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300" b="1" kern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Gumgum</a:t>
            </a:r>
            <a:r>
              <a:rPr lang="en-US" sz="1300" b="1" kern="1200" dirty="0">
                <a:solidFill>
                  <a:schemeClr val="tx1"/>
                </a:solidFill>
                <a:latin typeface="Century Gothic" panose="020B0502020202020204" pitchFamily="34" charset="0"/>
              </a:rPr>
              <a:t> increased ad recall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003CC099-A239-3B44-BC01-BB4E91828EA4}"/>
              </a:ext>
            </a:extLst>
          </p:cNvPr>
          <p:cNvCxnSpPr>
            <a:cxnSpLocks/>
          </p:cNvCxnSpPr>
          <p:nvPr/>
        </p:nvCxnSpPr>
        <p:spPr>
          <a:xfrm>
            <a:off x="394826" y="4593800"/>
            <a:ext cx="6982748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95A6A384-D639-5943-8EA1-0ED99FD3918D}"/>
              </a:ext>
            </a:extLst>
          </p:cNvPr>
          <p:cNvCxnSpPr>
            <a:cxnSpLocks/>
          </p:cNvCxnSpPr>
          <p:nvPr/>
        </p:nvCxnSpPr>
        <p:spPr>
          <a:xfrm>
            <a:off x="394826" y="7367480"/>
            <a:ext cx="6982748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9BDD42E-2CC4-144F-82A1-93C8066088C9}"/>
              </a:ext>
            </a:extLst>
          </p:cNvPr>
          <p:cNvCxnSpPr>
            <a:cxnSpLocks/>
          </p:cNvCxnSpPr>
          <p:nvPr/>
        </p:nvCxnSpPr>
        <p:spPr>
          <a:xfrm>
            <a:off x="5847967" y="1060928"/>
            <a:ext cx="1309355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72957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3">
  <a:themeElements>
    <a:clrScheme name="GumGum Branding 2020">
      <a:dk1>
        <a:srgbClr val="323E48"/>
      </a:dk1>
      <a:lt1>
        <a:srgbClr val="FFFFFF"/>
      </a:lt1>
      <a:dk2>
        <a:srgbClr val="A2A9AD"/>
      </a:dk2>
      <a:lt2>
        <a:srgbClr val="E7E6E6"/>
      </a:lt2>
      <a:accent1>
        <a:srgbClr val="4FB3D7"/>
      </a:accent1>
      <a:accent2>
        <a:srgbClr val="FED925"/>
      </a:accent2>
      <a:accent3>
        <a:srgbClr val="4EB578"/>
      </a:accent3>
      <a:accent4>
        <a:srgbClr val="D53749"/>
      </a:accent4>
      <a:accent5>
        <a:srgbClr val="175D9D"/>
      </a:accent5>
      <a:accent6>
        <a:srgbClr val="7F438A"/>
      </a:accent6>
      <a:hlink>
        <a:srgbClr val="4AC1E0"/>
      </a:hlink>
      <a:folHlink>
        <a:srgbClr val="3589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241</Words>
  <Application>Microsoft Macintosh PowerPoint</Application>
  <PresentationFormat>Custom</PresentationFormat>
  <Paragraphs>38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Arial</vt:lpstr>
      <vt:lpstr>Century Gothic</vt:lpstr>
      <vt:lpstr>Simple Light</vt:lpstr>
      <vt:lpstr>Theme3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GumGum</cp:lastModifiedBy>
  <cp:revision>6</cp:revision>
  <dcterms:modified xsi:type="dcterms:W3CDTF">2022-09-29T01:05:20Z</dcterms:modified>
</cp:coreProperties>
</file>