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Roboto"/>
      <p:regular r:id="rId7"/>
      <p:bold r:id="rId8"/>
      <p:italic r:id="rId9"/>
      <p:boldItalic r:id="rId10"/>
    </p:embeddedFon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28">
          <p15:clr>
            <a:srgbClr val="A4A3A4"/>
          </p15:clr>
        </p15:guide>
        <p15:guide id="2" pos="2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28" orient="horz"/>
        <p:guide pos="29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font" Target="fonts/Roboto-boldItalic.fntdata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italic.fntdata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18e9ad95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gd18e9ad950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5" Type="http://schemas.openxmlformats.org/officeDocument/2006/relationships/image" Target="../media/image10.png"/><Relationship Id="rId6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003246"/>
            </a:gs>
            <a:gs pos="100000">
              <a:schemeClr val="dk1"/>
            </a:gs>
          </a:gsLst>
          <a:lin ang="5400012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-4134" r="1031" t="0"/>
          <a:stretch/>
        </p:blipFill>
        <p:spPr>
          <a:xfrm>
            <a:off x="1143900" y="0"/>
            <a:ext cx="7892024" cy="424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425" y="-112650"/>
            <a:ext cx="1532307" cy="177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3962" y="-71675"/>
            <a:ext cx="1478025" cy="13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ctrTitle"/>
          </p:nvPr>
        </p:nvSpPr>
        <p:spPr>
          <a:xfrm>
            <a:off x="467108" y="1199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entury Gothic"/>
              <a:buNone/>
              <a:defRPr b="1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entury Gothic"/>
              <a:buNone/>
              <a:defRPr b="1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entury Gothic"/>
              <a:buNone/>
              <a:defRPr b="1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entury Gothic"/>
              <a:buNone/>
              <a:defRPr b="1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entury Gothic"/>
              <a:buNone/>
              <a:defRPr b="1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entury Gothic"/>
              <a:buNone/>
              <a:defRPr b="1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entury Gothic"/>
              <a:buNone/>
              <a:defRPr b="1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entury Gothic"/>
              <a:buNone/>
              <a:defRPr b="1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entury Gothic"/>
              <a:buNone/>
              <a:defRPr b="1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5">
            <a:alphaModFix/>
          </a:blip>
          <a:srcRect b="4278" l="0" r="0" t="0"/>
          <a:stretch/>
        </p:blipFill>
        <p:spPr>
          <a:xfrm>
            <a:off x="151850" y="4123513"/>
            <a:ext cx="7821752" cy="101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>
            <a:off x="6266500" y="511550"/>
            <a:ext cx="248700" cy="248700"/>
          </a:xfrm>
          <a:prstGeom prst="ellipse">
            <a:avLst/>
          </a:prstGeom>
          <a:gradFill>
            <a:gsLst>
              <a:gs pos="0">
                <a:srgbClr val="00CE7C"/>
              </a:gs>
              <a:gs pos="100000">
                <a:srgbClr val="4AC1E0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6027" y="795750"/>
            <a:ext cx="1598223" cy="186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-14400"/>
            <a:ext cx="9144000" cy="5172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Element_01-02.png" id="20" name="Google Shape;20;p3"/>
          <p:cNvPicPr preferRelativeResize="0"/>
          <p:nvPr/>
        </p:nvPicPr>
        <p:blipFill rotWithShape="1">
          <a:blip r:embed="rId2">
            <a:alphaModFix amt="56000"/>
          </a:blip>
          <a:srcRect b="0" l="0" r="0" t="0"/>
          <a:stretch/>
        </p:blipFill>
        <p:spPr>
          <a:xfrm>
            <a:off x="5163866" y="-117827"/>
            <a:ext cx="2015883" cy="7689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ement_01-02.png" id="21" name="Google Shape;21;p3"/>
          <p:cNvPicPr preferRelativeResize="0"/>
          <p:nvPr/>
        </p:nvPicPr>
        <p:blipFill rotWithShape="1">
          <a:blip r:embed="rId2">
            <a:alphaModFix amt="56000"/>
          </a:blip>
          <a:srcRect b="31815" l="0" r="0" t="0"/>
          <a:stretch/>
        </p:blipFill>
        <p:spPr>
          <a:xfrm>
            <a:off x="1558125" y="4619149"/>
            <a:ext cx="2015876" cy="52435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875886" y="1393725"/>
            <a:ext cx="7497900" cy="2632500"/>
          </a:xfrm>
          <a:prstGeom prst="roundRect">
            <a:avLst>
              <a:gd fmla="val 16667" name="adj"/>
            </a:avLst>
          </a:prstGeom>
          <a:solidFill>
            <a:srgbClr val="003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728475" y="1334650"/>
            <a:ext cx="7553700" cy="2632500"/>
          </a:xfrm>
          <a:prstGeom prst="roundRect">
            <a:avLst>
              <a:gd fmla="val 16667" name="adj"/>
            </a:avLst>
          </a:prstGeom>
          <a:solidFill>
            <a:srgbClr val="F8F8F8"/>
          </a:solidFill>
          <a:ln cap="flat" cmpd="sng" w="9525">
            <a:solidFill>
              <a:srgbClr val="E7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3774" y="239174"/>
            <a:ext cx="479400" cy="4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/>
        </p:nvSpPr>
        <p:spPr>
          <a:xfrm>
            <a:off x="728425" y="2355475"/>
            <a:ext cx="755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303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6978517" y="466164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728400" y="2150850"/>
            <a:ext cx="7553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None/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/>
        </p:nvSpPr>
        <p:spPr>
          <a:xfrm>
            <a:off x="6978517" y="466164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rgbClr val="8D909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600">
              <a:solidFill>
                <a:srgbClr val="8D909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311700" y="133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Century Gothic"/>
              <a:buNone/>
              <a:defRPr b="1"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○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■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○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■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○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■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pic>
        <p:nvPicPr>
          <p:cNvPr descr="slants-01.png" id="32" name="Google Shape;3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7597" y="-10756"/>
            <a:ext cx="3099821" cy="67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nts-01.png" id="33" name="Google Shape;3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05477" y="-8125"/>
            <a:ext cx="3099821" cy="67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nts-01.png" id="34" name="Google Shape;34;p4"/>
          <p:cNvPicPr preferRelativeResize="0"/>
          <p:nvPr/>
        </p:nvPicPr>
        <p:blipFill rotWithShape="1">
          <a:blip r:embed="rId2">
            <a:alphaModFix/>
          </a:blip>
          <a:srcRect b="3873" l="0" r="53587" t="0"/>
          <a:stretch/>
        </p:blipFill>
        <p:spPr>
          <a:xfrm>
            <a:off x="7705300" y="-8125"/>
            <a:ext cx="1438698" cy="6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 b="-14777" l="0" r="0" t="43901"/>
          <a:stretch/>
        </p:blipFill>
        <p:spPr>
          <a:xfrm>
            <a:off x="473550" y="-10750"/>
            <a:ext cx="993000" cy="142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/>
          <p:nvPr/>
        </p:nvSpPr>
        <p:spPr>
          <a:xfrm>
            <a:off x="-9150" y="5098499"/>
            <a:ext cx="9162300" cy="54900"/>
          </a:xfrm>
          <a:prstGeom prst="rect">
            <a:avLst/>
          </a:prstGeom>
          <a:solidFill>
            <a:srgbClr val="1D4F5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lement_01-02.png" id="37" name="Google Shape;37;p4"/>
          <p:cNvPicPr preferRelativeResize="0"/>
          <p:nvPr/>
        </p:nvPicPr>
        <p:blipFill rotWithShape="1">
          <a:blip r:embed="rId4">
            <a:alphaModFix amt="56000"/>
          </a:blip>
          <a:srcRect b="57619" l="0" r="0" t="0"/>
          <a:stretch/>
        </p:blipFill>
        <p:spPr>
          <a:xfrm>
            <a:off x="1770225" y="4837824"/>
            <a:ext cx="2015876" cy="32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G_CSM_Logos-01.png" id="38" name="Google Shape;3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8400" y="4780669"/>
            <a:ext cx="638872" cy="20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6">
            <a:alphaModFix/>
          </a:blip>
          <a:srcRect b="29083" l="0" r="0" t="0"/>
          <a:stretch/>
        </p:blipFill>
        <p:spPr>
          <a:xfrm>
            <a:off x="7415775" y="5015174"/>
            <a:ext cx="1750600" cy="1424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/>
          <p:nvPr>
            <p:ph idx="2" type="title"/>
          </p:nvPr>
        </p:nvSpPr>
        <p:spPr>
          <a:xfrm>
            <a:off x="311700" y="512064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entury Gothic"/>
              <a:buNone/>
              <a:defRPr sz="11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0" y="-14400"/>
            <a:ext cx="9144000" cy="5172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Element_01-02.png" id="43" name="Google Shape;43;p5"/>
          <p:cNvPicPr preferRelativeResize="0"/>
          <p:nvPr/>
        </p:nvPicPr>
        <p:blipFill rotWithShape="1">
          <a:blip r:embed="rId2">
            <a:alphaModFix amt="56000"/>
          </a:blip>
          <a:srcRect b="0" l="0" r="0" t="0"/>
          <a:stretch/>
        </p:blipFill>
        <p:spPr>
          <a:xfrm>
            <a:off x="5163866" y="-117827"/>
            <a:ext cx="2015883" cy="7689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ement_01-02.png" id="44" name="Google Shape;44;p5"/>
          <p:cNvPicPr preferRelativeResize="0"/>
          <p:nvPr/>
        </p:nvPicPr>
        <p:blipFill rotWithShape="1">
          <a:blip r:embed="rId2">
            <a:alphaModFix amt="56000"/>
          </a:blip>
          <a:srcRect b="-42734" l="0" r="0" t="0"/>
          <a:stretch/>
        </p:blipFill>
        <p:spPr>
          <a:xfrm>
            <a:off x="1558116" y="4697298"/>
            <a:ext cx="2015883" cy="76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3774" y="239174"/>
            <a:ext cx="479400" cy="4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5"/>
          <p:cNvSpPr txBox="1"/>
          <p:nvPr/>
        </p:nvSpPr>
        <p:spPr>
          <a:xfrm>
            <a:off x="728425" y="2355475"/>
            <a:ext cx="755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303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47;p5"/>
          <p:cNvSpPr txBox="1"/>
          <p:nvPr/>
        </p:nvSpPr>
        <p:spPr>
          <a:xfrm>
            <a:off x="6978517" y="466164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473538" y="81853"/>
            <a:ext cx="78867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E48"/>
              </a:buClr>
              <a:buSzPts val="2100"/>
              <a:buFont typeface="Century Gothic"/>
              <a:buNone/>
              <a:defRPr b="1" sz="2100">
                <a:solidFill>
                  <a:srgbClr val="323E4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628650" y="1301663"/>
            <a:ext cx="34920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070"/>
              </a:buClr>
              <a:buSzPts val="900"/>
              <a:buChar char="○"/>
              <a:defRPr sz="9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070"/>
              </a:buClr>
              <a:buSzPts val="900"/>
              <a:buChar char="■"/>
              <a:defRPr sz="9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070"/>
              </a:buClr>
              <a:buSzPts val="900"/>
              <a:buChar char="●"/>
              <a:defRPr sz="9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070"/>
              </a:buClr>
              <a:buSzPts val="900"/>
              <a:buChar char="○"/>
              <a:defRPr sz="9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6978517" y="466164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9093"/>
              </a:buClr>
              <a:buSzPts val="600"/>
              <a:buFont typeface="Century Gothic"/>
              <a:buNone/>
              <a:defRPr b="0" i="0" sz="600" u="none" cap="none" strike="noStrike">
                <a:solidFill>
                  <a:srgbClr val="8D90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9093"/>
              </a:buClr>
              <a:buSzPts val="600"/>
              <a:buFont typeface="Century Gothic"/>
              <a:buNone/>
              <a:defRPr b="0" i="0" sz="600" u="none" cap="none" strike="noStrike">
                <a:solidFill>
                  <a:srgbClr val="8D90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9093"/>
              </a:buClr>
              <a:buSzPts val="600"/>
              <a:buFont typeface="Century Gothic"/>
              <a:buNone/>
              <a:defRPr b="0" i="0" sz="600" u="none" cap="none" strike="noStrike">
                <a:solidFill>
                  <a:srgbClr val="8D90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9093"/>
              </a:buClr>
              <a:buSzPts val="600"/>
              <a:buFont typeface="Century Gothic"/>
              <a:buNone/>
              <a:defRPr b="0" i="0" sz="600" u="none" cap="none" strike="noStrike">
                <a:solidFill>
                  <a:srgbClr val="8D90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9093"/>
              </a:buClr>
              <a:buSzPts val="600"/>
              <a:buFont typeface="Century Gothic"/>
              <a:buNone/>
              <a:defRPr b="0" i="0" sz="600" u="none" cap="none" strike="noStrike">
                <a:solidFill>
                  <a:srgbClr val="8D90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9093"/>
              </a:buClr>
              <a:buSzPts val="600"/>
              <a:buFont typeface="Century Gothic"/>
              <a:buNone/>
              <a:defRPr b="0" i="0" sz="600" u="none" cap="none" strike="noStrike">
                <a:solidFill>
                  <a:srgbClr val="8D90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9093"/>
              </a:buClr>
              <a:buSzPts val="600"/>
              <a:buFont typeface="Century Gothic"/>
              <a:buNone/>
              <a:defRPr b="0" i="0" sz="600" u="none" cap="none" strike="noStrike">
                <a:solidFill>
                  <a:srgbClr val="8D90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9093"/>
              </a:buClr>
              <a:buSzPts val="600"/>
              <a:buFont typeface="Century Gothic"/>
              <a:buNone/>
              <a:defRPr b="0" i="0" sz="600" u="none" cap="none" strike="noStrike">
                <a:solidFill>
                  <a:srgbClr val="8D90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9093"/>
              </a:buClr>
              <a:buSzPts val="600"/>
              <a:buFont typeface="Century Gothic"/>
              <a:buNone/>
              <a:defRPr b="0" i="0" sz="600" u="none" cap="none" strike="noStrike">
                <a:solidFill>
                  <a:srgbClr val="8D909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Untitled-1-01.png" id="52" name="Google Shape;52;p6"/>
          <p:cNvPicPr preferRelativeResize="0"/>
          <p:nvPr/>
        </p:nvPicPr>
        <p:blipFill rotWithShape="1">
          <a:blip r:embed="rId2">
            <a:alphaModFix/>
          </a:blip>
          <a:srcRect b="0" l="0" r="0" t="39918"/>
          <a:stretch/>
        </p:blipFill>
        <p:spPr>
          <a:xfrm>
            <a:off x="473538" y="-25417"/>
            <a:ext cx="993013" cy="120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nts-01.png" id="53" name="Google Shape;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7597" y="-10756"/>
            <a:ext cx="3099821" cy="67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nts-01.png"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477" y="-8125"/>
            <a:ext cx="3099821" cy="67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nts-01.png" id="55" name="Google Shape;55;p6"/>
          <p:cNvPicPr preferRelativeResize="0"/>
          <p:nvPr/>
        </p:nvPicPr>
        <p:blipFill rotWithShape="1">
          <a:blip r:embed="rId3">
            <a:alphaModFix/>
          </a:blip>
          <a:srcRect b="3873" l="0" r="53587" t="0"/>
          <a:stretch/>
        </p:blipFill>
        <p:spPr>
          <a:xfrm>
            <a:off x="7705300" y="-8125"/>
            <a:ext cx="1438698" cy="65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titled-2-01.png" id="56" name="Google Shape;5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7678" y="4915538"/>
            <a:ext cx="1716585" cy="248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ement_01-02.png" id="57" name="Google Shape;57;p6"/>
          <p:cNvPicPr preferRelativeResize="0"/>
          <p:nvPr/>
        </p:nvPicPr>
        <p:blipFill rotWithShape="1">
          <a:blip r:embed="rId5">
            <a:alphaModFix amt="56000"/>
          </a:blip>
          <a:srcRect b="0" l="0" r="0" t="0"/>
          <a:stretch/>
        </p:blipFill>
        <p:spPr>
          <a:xfrm>
            <a:off x="1770216" y="4837823"/>
            <a:ext cx="2015881" cy="76898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"/>
          <p:cNvSpPr txBox="1"/>
          <p:nvPr>
            <p:ph idx="2" type="body"/>
          </p:nvPr>
        </p:nvSpPr>
        <p:spPr>
          <a:xfrm>
            <a:off x="473550" y="678325"/>
            <a:ext cx="78867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57070"/>
              </a:buClr>
              <a:buSzPts val="900"/>
              <a:buNone/>
              <a:defRPr sz="9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D9093"/>
              </a:buClr>
              <a:buSzPts val="1500"/>
              <a:buNone/>
              <a:defRPr sz="1500">
                <a:solidFill>
                  <a:srgbClr val="8D9093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D9093"/>
              </a:buClr>
              <a:buSzPts val="1400"/>
              <a:buNone/>
              <a:defRPr sz="1400">
                <a:solidFill>
                  <a:srgbClr val="8D9093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D9093"/>
              </a:buClr>
              <a:buSzPts val="1200"/>
              <a:buNone/>
              <a:defRPr sz="1200">
                <a:solidFill>
                  <a:srgbClr val="8D9093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D9093"/>
              </a:buClr>
              <a:buSzPts val="1200"/>
              <a:buNone/>
              <a:defRPr sz="1200">
                <a:solidFill>
                  <a:srgbClr val="8D9093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D9093"/>
              </a:buClr>
              <a:buSzPts val="1200"/>
              <a:buNone/>
              <a:defRPr sz="1200">
                <a:solidFill>
                  <a:srgbClr val="8D9093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D9093"/>
              </a:buClr>
              <a:buSzPts val="1200"/>
              <a:buNone/>
              <a:defRPr sz="1200">
                <a:solidFill>
                  <a:srgbClr val="8D9093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D9093"/>
              </a:buClr>
              <a:buSzPts val="1200"/>
              <a:buNone/>
              <a:defRPr sz="1200">
                <a:solidFill>
                  <a:srgbClr val="8D9093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D9093"/>
              </a:buClr>
              <a:buSzPts val="1200"/>
              <a:buNone/>
              <a:defRPr sz="1200">
                <a:solidFill>
                  <a:srgbClr val="8D9093"/>
                </a:solidFill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3" type="body"/>
          </p:nvPr>
        </p:nvSpPr>
        <p:spPr>
          <a:xfrm>
            <a:off x="4769585" y="1299507"/>
            <a:ext cx="34920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070"/>
              </a:buClr>
              <a:buSzPts val="900"/>
              <a:buChar char="○"/>
              <a:defRPr sz="9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070"/>
              </a:buClr>
              <a:buSzPts val="900"/>
              <a:buChar char="■"/>
              <a:defRPr sz="9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070"/>
              </a:buClr>
              <a:buSzPts val="900"/>
              <a:buChar char="●"/>
              <a:defRPr sz="9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57070"/>
              </a:buClr>
              <a:buSzPts val="900"/>
              <a:buChar char="○"/>
              <a:defRPr sz="9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descr="GG_CSM_Logos-01.png" id="60" name="Google Shape;6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8400" y="4780669"/>
            <a:ext cx="638872" cy="200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23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/>
          <p:nvPr>
            <p:ph type="title"/>
          </p:nvPr>
        </p:nvSpPr>
        <p:spPr>
          <a:xfrm>
            <a:off x="311700" y="133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E48"/>
              </a:buClr>
              <a:buSzPts val="2100"/>
              <a:buFont typeface="Century Gothic"/>
              <a:buNone/>
            </a:pPr>
            <a:r>
              <a:rPr lang="en"/>
              <a:t>GumGum d</a:t>
            </a:r>
            <a:r>
              <a:rPr lang="en"/>
              <a:t>rives consideration for a travel brand</a:t>
            </a:r>
            <a:endParaRPr/>
          </a:p>
        </p:txBody>
      </p:sp>
      <p:sp>
        <p:nvSpPr>
          <p:cNvPr id="66" name="Google Shape;66;p7"/>
          <p:cNvSpPr txBox="1"/>
          <p:nvPr/>
        </p:nvSpPr>
        <p:spPr>
          <a:xfrm>
            <a:off x="2885144" y="1250585"/>
            <a:ext cx="32397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Objective</a:t>
            </a:r>
            <a:endParaRPr b="1" i="0" sz="1200" u="none" cap="none" strike="noStrik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863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cruise ship brand looked to GumGum to help shift perception and increase consideration amongst their key audience of A25-54 </a:t>
            </a:r>
            <a:endParaRPr sz="863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66666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66666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7"/>
          <p:cNvSpPr txBox="1"/>
          <p:nvPr/>
        </p:nvSpPr>
        <p:spPr>
          <a:xfrm>
            <a:off x="2909163" y="2055451"/>
            <a:ext cx="3239700" cy="11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GumGum Strategy</a:t>
            </a:r>
            <a:endParaRPr b="1" i="0" sz="1200" u="none" cap="none" strike="noStrik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r>
              <a:rPr b="0" i="0" lang="en" sz="863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GumGum used it’s contextual intelligence technology, Verity™, paired with </a:t>
            </a:r>
            <a:r>
              <a:rPr lang="en" sz="863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" sz="863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In-Screen Expandable Video and In-Screen Scroll </a:t>
            </a:r>
            <a:r>
              <a:rPr b="0" i="0" lang="en" sz="863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custom creative</a:t>
            </a:r>
            <a:r>
              <a:rPr lang="en" sz="863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units </a:t>
            </a:r>
            <a:r>
              <a:rPr b="0" i="0" lang="en" sz="863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surround content related to </a:t>
            </a:r>
            <a:r>
              <a:rPr lang="en" sz="863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vacations, beach trips, summer activities and family trips in order to entice users to click the ads and visit the brands site. </a:t>
            </a:r>
            <a:endParaRPr b="0" i="0" sz="863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7"/>
          <p:cNvSpPr txBox="1"/>
          <p:nvPr/>
        </p:nvSpPr>
        <p:spPr>
          <a:xfrm>
            <a:off x="2871143" y="3318124"/>
            <a:ext cx="3432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Sample Partners within </a:t>
            </a:r>
            <a:r>
              <a:rPr b="1" lang="en" sz="1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Travel:</a:t>
            </a:r>
            <a:endParaRPr b="1" i="0" sz="1200" u="none" cap="none" strike="noStrik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7"/>
          <p:cNvSpPr txBox="1"/>
          <p:nvPr/>
        </p:nvSpPr>
        <p:spPr>
          <a:xfrm>
            <a:off x="7000863" y="1313821"/>
            <a:ext cx="1644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b="1" lang="en" sz="2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49</a:t>
            </a:r>
            <a:r>
              <a:rPr b="1" i="0" lang="en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CTR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1" lang="en" sz="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i="1" lang="en" sz="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 greater </a:t>
            </a:r>
            <a:r>
              <a:rPr b="0" i="1" lang="en" sz="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 the industry benchmark of 0.12%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7"/>
          <p:cNvSpPr txBox="1"/>
          <p:nvPr/>
        </p:nvSpPr>
        <p:spPr>
          <a:xfrm>
            <a:off x="7062563" y="3450449"/>
            <a:ext cx="1644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69.76</a:t>
            </a:r>
            <a:r>
              <a:rPr b="1" i="0" lang="en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 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Video Completion Rate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1" lang="en" sz="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~</a:t>
            </a:r>
            <a:r>
              <a:rPr b="1" i="1" lang="en" sz="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1.2</a:t>
            </a:r>
            <a:r>
              <a:rPr b="1" i="1" lang="en" sz="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 greater </a:t>
            </a:r>
            <a:r>
              <a:rPr b="0" i="1" lang="en" sz="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 </a:t>
            </a:r>
            <a:r>
              <a:rPr i="1" lang="en" sz="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GumGum’s </a:t>
            </a:r>
            <a:r>
              <a:rPr b="0" i="1" lang="en" sz="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benchmark of </a:t>
            </a:r>
            <a:r>
              <a:rPr i="1" lang="en" sz="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r>
              <a:rPr b="0" i="1" lang="en" sz="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7899" y="1468879"/>
            <a:ext cx="483500" cy="49028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7"/>
          <p:cNvSpPr/>
          <p:nvPr/>
        </p:nvSpPr>
        <p:spPr>
          <a:xfrm>
            <a:off x="1029070" y="1748901"/>
            <a:ext cx="1500300" cy="180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image based on Industry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773575" y="1313825"/>
            <a:ext cx="2015400" cy="25938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7"/>
          <p:cNvPicPr preferRelativeResize="0"/>
          <p:nvPr/>
        </p:nvPicPr>
        <p:blipFill rotWithShape="1">
          <a:blip r:embed="rId4">
            <a:alphaModFix/>
          </a:blip>
          <a:srcRect b="0" l="12415" r="29404" t="0"/>
          <a:stretch/>
        </p:blipFill>
        <p:spPr>
          <a:xfrm>
            <a:off x="617812" y="1250575"/>
            <a:ext cx="2103000" cy="25938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pic>
        <p:nvPicPr>
          <p:cNvPr id="75" name="Google Shape;75;p7"/>
          <p:cNvPicPr preferRelativeResize="0"/>
          <p:nvPr/>
        </p:nvPicPr>
        <p:blipFill rotWithShape="1">
          <a:blip r:embed="rId5">
            <a:alphaModFix/>
          </a:blip>
          <a:srcRect b="18877" l="0" r="0" t="15002"/>
          <a:stretch/>
        </p:blipFill>
        <p:spPr>
          <a:xfrm>
            <a:off x="3429888" y="3667013"/>
            <a:ext cx="1199875" cy="4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7"/>
          <p:cNvPicPr preferRelativeResize="0"/>
          <p:nvPr/>
        </p:nvPicPr>
        <p:blipFill rotWithShape="1">
          <a:blip r:embed="rId6">
            <a:alphaModFix/>
          </a:blip>
          <a:srcRect b="0" l="0" r="12739" t="11512"/>
          <a:stretch/>
        </p:blipFill>
        <p:spPr>
          <a:xfrm>
            <a:off x="2885150" y="3698900"/>
            <a:ext cx="483500" cy="4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91000" y="3741450"/>
            <a:ext cx="937530" cy="3414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7"/>
          <p:cNvSpPr txBox="1"/>
          <p:nvPr/>
        </p:nvSpPr>
        <p:spPr>
          <a:xfrm>
            <a:off x="7094238" y="2382137"/>
            <a:ext cx="1644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93.89</a:t>
            </a:r>
            <a:r>
              <a:rPr b="1" lang="en" sz="2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b="1" sz="2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Viewability Rate</a:t>
            </a:r>
            <a:endParaRPr b="1" sz="1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1" lang="en" sz="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~1.5x greater </a:t>
            </a:r>
            <a:r>
              <a:rPr i="1" lang="en" sz="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 the industry benchmark of 60.6%</a:t>
            </a:r>
            <a:endParaRPr b="1" sz="1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" name="Google Shape;79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37249" y="2379937"/>
            <a:ext cx="804800" cy="8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85349" y="3557849"/>
            <a:ext cx="708600" cy="7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2A3A"/>
      </a:dk1>
      <a:lt1>
        <a:srgbClr val="FFFFFF"/>
      </a:lt1>
      <a:dk2>
        <a:srgbClr val="595959"/>
      </a:dk2>
      <a:lt2>
        <a:srgbClr val="EEEEEE"/>
      </a:lt2>
      <a:accent1>
        <a:srgbClr val="00CE7C"/>
      </a:accent1>
      <a:accent2>
        <a:srgbClr val="4AC1E0"/>
      </a:accent2>
      <a:accent3>
        <a:srgbClr val="358996"/>
      </a:accent3>
      <a:accent4>
        <a:srgbClr val="FED925"/>
      </a:accent4>
      <a:accent5>
        <a:srgbClr val="F88D2A"/>
      </a:accent5>
      <a:accent6>
        <a:srgbClr val="E53F51"/>
      </a:accent6>
      <a:hlink>
        <a:srgbClr val="4AC1E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